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C3C3B"/>
    <a:srgbClr val="FBD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5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2EEBFAC-C0B3-8646-8A46-BC2F8C1946E4}" type="datetimeFigureOut">
              <a:rPr lang="en-US" smtClean="0"/>
              <a:t>15/04/2013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316A2A-E128-FC43-97D3-7D3C398F8F77}" type="slidenum">
              <a:rPr lang="en-US" smtClean="0"/>
              <a:t>‹#›</a:t>
            </a:fld>
            <a:endParaRPr lang="en-US"/>
          </a:p>
        </p:txBody>
      </p:sp>
    </p:spTree>
    <p:extLst>
      <p:ext uri="{BB962C8B-B14F-4D97-AF65-F5344CB8AC3E}">
        <p14:creationId xmlns:p14="http://schemas.microsoft.com/office/powerpoint/2010/main" val="3385023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6A2A-E128-FC43-97D3-7D3C398F8F77}" type="slidenum">
              <a:rPr lang="en-US" smtClean="0"/>
              <a:t>1</a:t>
            </a:fld>
            <a:endParaRPr lang="en-US"/>
          </a:p>
        </p:txBody>
      </p:sp>
    </p:spTree>
    <p:extLst>
      <p:ext uri="{BB962C8B-B14F-4D97-AF65-F5344CB8AC3E}">
        <p14:creationId xmlns:p14="http://schemas.microsoft.com/office/powerpoint/2010/main" val="218785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6"/>
            <a:ext cx="8034137" cy="741901"/>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80707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0155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1989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5606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19872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1578" y="1600200"/>
            <a:ext cx="3754222" cy="4525963"/>
          </a:xfrm>
        </p:spPr>
        <p:txBody>
          <a:bodyPr>
            <a:normAutofit/>
          </a:bodyPr>
          <a:lstStyle>
            <a:lvl1pPr>
              <a:defRPr sz="1200" b="0" i="0">
                <a:solidFill>
                  <a:srgbClr val="3C3C3B"/>
                </a:solidFill>
                <a:latin typeface="DIN-Regular"/>
                <a:cs typeface="DIN-Regular"/>
              </a:defRPr>
            </a:lvl1pPr>
            <a:lvl2pPr>
              <a:defRPr sz="1200" b="0" i="0">
                <a:solidFill>
                  <a:srgbClr val="3C3C3B"/>
                </a:solidFill>
                <a:latin typeface="DIN-Regular"/>
                <a:cs typeface="DIN-Regular"/>
              </a:defRPr>
            </a:lvl2pPr>
            <a:lvl3pPr>
              <a:defRPr sz="1200" b="0" i="0">
                <a:solidFill>
                  <a:srgbClr val="3C3C3B"/>
                </a:solidFill>
                <a:latin typeface="DIN-Regular"/>
                <a:cs typeface="DIN-Regular"/>
              </a:defRPr>
            </a:lvl3pPr>
            <a:lvl4pPr>
              <a:defRPr sz="1200" b="0" i="0">
                <a:solidFill>
                  <a:srgbClr val="3C3C3B"/>
                </a:solidFill>
                <a:latin typeface="DIN-Regular"/>
                <a:cs typeface="DIN-Regular"/>
              </a:defRPr>
            </a:lvl4pPr>
            <a:lvl5pPr>
              <a:defRPr sz="1200" b="0" i="0">
                <a:solidFill>
                  <a:srgbClr val="3C3C3B"/>
                </a:solidFill>
                <a:latin typeface="DIN-Regular"/>
                <a:cs typeface="DIN-Regular"/>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901234" y="1600200"/>
            <a:ext cx="3785565" cy="4525963"/>
          </a:xfrm>
        </p:spPr>
        <p:txBody>
          <a:bodyPr>
            <a:normAutofit/>
          </a:bodyPr>
          <a:lstStyle>
            <a:lvl1pPr>
              <a:defRPr sz="1200">
                <a:solidFill>
                  <a:srgbClr val="3C3C3B"/>
                </a:solidFill>
              </a:defRPr>
            </a:lvl1pPr>
            <a:lvl2pPr>
              <a:defRPr sz="1200">
                <a:solidFill>
                  <a:srgbClr val="3C3C3B"/>
                </a:solidFill>
              </a:defRPr>
            </a:lvl2pPr>
            <a:lvl3pPr>
              <a:defRPr sz="1200">
                <a:solidFill>
                  <a:srgbClr val="3C3C3B"/>
                </a:solidFill>
              </a:defRPr>
            </a:lvl3pPr>
            <a:lvl4pPr>
              <a:defRPr sz="1200">
                <a:solidFill>
                  <a:srgbClr val="3C3C3B"/>
                </a:solidFill>
              </a:defRPr>
            </a:lvl4pPr>
            <a:lvl5pPr>
              <a:defRPr sz="1200">
                <a:solidFill>
                  <a:srgbClr val="3C3C3B"/>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107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741578" y="1535113"/>
            <a:ext cx="3755810" cy="639762"/>
          </a:xfrm>
        </p:spPr>
        <p:txBody>
          <a:bodyPr anchor="b">
            <a:normAutofit/>
          </a:bodyPr>
          <a:lstStyle>
            <a:lvl1pPr marL="0" indent="0">
              <a:buNone/>
              <a:defRPr sz="2000" b="1">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741578" y="2174875"/>
            <a:ext cx="3755810"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890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68922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13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1200">
                <a:solidFill>
                  <a:srgbClr val="3C3C3B"/>
                </a:solidFill>
              </a:defRPr>
            </a:lvl1pPr>
            <a:lvl2pPr>
              <a:defRPr sz="1200">
                <a:solidFill>
                  <a:srgbClr val="3C3C3B"/>
                </a:solidFill>
              </a:defRPr>
            </a:lvl2pPr>
            <a:lvl3pPr>
              <a:defRPr sz="1200">
                <a:solidFill>
                  <a:srgbClr val="3C3C3B"/>
                </a:solidFill>
              </a:defRPr>
            </a:lvl3pPr>
            <a:lvl4pPr>
              <a:defRPr sz="1200">
                <a:solidFill>
                  <a:srgbClr val="3C3C3B"/>
                </a:solidFill>
              </a:defRPr>
            </a:lvl4pPr>
            <a:lvl5pPr>
              <a:defRPr sz="1200">
                <a:solidFill>
                  <a:srgbClr val="3C3C3B"/>
                </a:solidFill>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289409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3681809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578" y="274638"/>
            <a:ext cx="7945222" cy="70553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741578" y="1600200"/>
            <a:ext cx="7945222"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Rectangle 16"/>
          <p:cNvSpPr>
            <a:spLocks noChangeArrowheads="1"/>
          </p:cNvSpPr>
          <p:nvPr userDrawn="1"/>
        </p:nvSpPr>
        <p:spPr bwMode="auto">
          <a:xfrm>
            <a:off x="0" y="-1"/>
            <a:ext cx="354239" cy="6858001"/>
          </a:xfrm>
          <a:prstGeom prst="rect">
            <a:avLst/>
          </a:prstGeom>
          <a:solidFill>
            <a:srgbClr val="FDCA0B"/>
          </a:solidFill>
          <a:ln>
            <a:noFill/>
          </a:ln>
          <a:effectLst/>
          <a:extLst>
            <a:ext uri="{91240B29-F687-4f45-9708-019B960494DF}">
              <a14:hiddenLine xmlns:a14="http://schemas.microsoft.com/office/drawing/2010/main" w="9525">
                <a:solidFill>
                  <a:srgbClr val="4A7EBB"/>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9"/>
                    </a:srgbClr>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pic>
        <p:nvPicPr>
          <p:cNvPr id="8" name="Picture 7"/>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1578" y="6421599"/>
            <a:ext cx="2792095" cy="219710"/>
          </a:xfrm>
          <a:prstGeom prst="rect">
            <a:avLst/>
          </a:prstGeom>
          <a:noFill/>
          <a:ln>
            <a:noFill/>
          </a:ln>
        </p:spPr>
      </p:pic>
    </p:spTree>
    <p:extLst>
      <p:ext uri="{BB962C8B-B14F-4D97-AF65-F5344CB8AC3E}">
        <p14:creationId xmlns:p14="http://schemas.microsoft.com/office/powerpoint/2010/main" val="24418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000" b="0" i="0" kern="1200">
          <a:solidFill>
            <a:srgbClr val="FBD418"/>
          </a:solidFill>
          <a:latin typeface="DIN-Medium"/>
          <a:ea typeface="+mj-ea"/>
          <a:cs typeface="DIN-Medium"/>
        </a:defRPr>
      </a:lvl1pPr>
    </p:titleStyle>
    <p:bodyStyle>
      <a:lvl1pPr marL="342900" indent="-342900" algn="l" defTabSz="457200" rtl="0" eaLnBrk="1" latinLnBrk="0" hangingPunct="1">
        <a:spcBef>
          <a:spcPct val="20000"/>
        </a:spcBef>
        <a:buFont typeface="Arial"/>
        <a:buChar char="•"/>
        <a:defRPr sz="1200" b="0" i="0" kern="1200">
          <a:solidFill>
            <a:srgbClr val="3C3C3B"/>
          </a:solidFill>
          <a:latin typeface="DIN-Regular"/>
          <a:ea typeface="+mn-ea"/>
          <a:cs typeface="DIN-Regular"/>
        </a:defRPr>
      </a:lvl1pPr>
      <a:lvl2pPr marL="742950" indent="-285750" algn="l" defTabSz="457200" rtl="0" eaLnBrk="1" latinLnBrk="0" hangingPunct="1">
        <a:spcBef>
          <a:spcPct val="20000"/>
        </a:spcBef>
        <a:buFont typeface="Arial"/>
        <a:buChar char="–"/>
        <a:defRPr sz="1200" b="0" i="0" kern="1200">
          <a:solidFill>
            <a:srgbClr val="3C3C3B"/>
          </a:solidFill>
          <a:latin typeface="DIN-Regular"/>
          <a:ea typeface="+mn-ea"/>
          <a:cs typeface="DIN-Regular"/>
        </a:defRPr>
      </a:lvl2pPr>
      <a:lvl3pPr marL="1143000" indent="-228600" algn="l" defTabSz="457200" rtl="0" eaLnBrk="1" latinLnBrk="0" hangingPunct="1">
        <a:spcBef>
          <a:spcPct val="20000"/>
        </a:spcBef>
        <a:buFont typeface="Arial"/>
        <a:buChar char="•"/>
        <a:defRPr sz="1200" b="0" i="0" kern="1200">
          <a:solidFill>
            <a:srgbClr val="3C3C3B"/>
          </a:solidFill>
          <a:latin typeface="DIN-Regular"/>
          <a:ea typeface="+mn-ea"/>
          <a:cs typeface="DIN-Regular"/>
        </a:defRPr>
      </a:lvl3pPr>
      <a:lvl4pPr marL="1600200" indent="-228600" algn="l" defTabSz="457200" rtl="0" eaLnBrk="1" latinLnBrk="0" hangingPunct="1">
        <a:spcBef>
          <a:spcPct val="20000"/>
        </a:spcBef>
        <a:buFont typeface="Arial"/>
        <a:buChar char="–"/>
        <a:defRPr sz="1200" b="0" i="0" kern="1200">
          <a:solidFill>
            <a:srgbClr val="3C3C3B"/>
          </a:solidFill>
          <a:latin typeface="DIN-Regular"/>
          <a:ea typeface="+mn-ea"/>
          <a:cs typeface="DIN-Regular"/>
        </a:defRPr>
      </a:lvl4pPr>
      <a:lvl5pPr marL="2057400" indent="-228600" algn="l" defTabSz="457200" rtl="0" eaLnBrk="1" latinLnBrk="0" hangingPunct="1">
        <a:spcBef>
          <a:spcPct val="20000"/>
        </a:spcBef>
        <a:buFont typeface="Arial"/>
        <a:buChar char="»"/>
        <a:defRPr sz="1200" b="0" i="0" kern="1200">
          <a:solidFill>
            <a:srgbClr val="3C3C3B"/>
          </a:solidFill>
          <a:latin typeface="DIN-Regular"/>
          <a:ea typeface="+mn-ea"/>
          <a:cs typeface="DI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853" y="2349500"/>
            <a:ext cx="5620714" cy="707886"/>
          </a:xfrm>
          <a:prstGeom prst="rect">
            <a:avLst/>
          </a:prstGeom>
          <a:noFill/>
        </p:spPr>
        <p:txBody>
          <a:bodyPr wrap="square" rtlCol="0">
            <a:spAutoFit/>
          </a:bodyPr>
          <a:lstStyle/>
          <a:p>
            <a:r>
              <a:rPr lang="en-GB" sz="4000" dirty="0" smtClean="0">
                <a:solidFill>
                  <a:srgbClr val="3C3C3B"/>
                </a:solidFill>
                <a:latin typeface="DIN-Light"/>
              </a:rPr>
              <a:t>Jazz Carnival: A History</a:t>
            </a:r>
            <a:endParaRPr lang="en-GB" sz="4000" dirty="0">
              <a:solidFill>
                <a:srgbClr val="3C3C3B"/>
              </a:solidFill>
              <a:latin typeface="DIN-Light"/>
            </a:endParaRPr>
          </a:p>
        </p:txBody>
      </p:sp>
      <p:pic>
        <p:nvPicPr>
          <p:cNvPr id="10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96" y="701775"/>
            <a:ext cx="1360903" cy="34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005567" y="1256487"/>
            <a:ext cx="2486313" cy="356958"/>
            <a:chOff x="1724" y="3632"/>
            <a:chExt cx="5017" cy="720"/>
          </a:xfrm>
        </p:grpSpPr>
        <p:sp>
          <p:nvSpPr>
            <p:cNvPr id="8" name="Oval 9"/>
            <p:cNvSpPr>
              <a:spLocks noChangeArrowheads="1"/>
            </p:cNvSpPr>
            <p:nvPr/>
          </p:nvSpPr>
          <p:spPr bwMode="auto">
            <a:xfrm>
              <a:off x="1724" y="3632"/>
              <a:ext cx="483" cy="483"/>
            </a:xfrm>
            <a:prstGeom prst="ellipse">
              <a:avLst/>
            </a:prstGeom>
            <a:noFill/>
            <a:ln w="6350">
              <a:solidFill>
                <a:srgbClr val="5A5A5A"/>
              </a:solidFill>
              <a:round/>
              <a:headEnd/>
              <a:tailEnd/>
            </a:ln>
            <a:extLst>
              <a:ext uri="{909E8E84-426E-40dd-AFC4-6F175D3DCCD1}">
                <a14:hiddenFill xmlns:a14="http://schemas.microsoft.com/office/drawing/2010/main">
                  <a:solidFill>
                    <a:srgbClr val="A6CE39"/>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9" name="Oval 11"/>
            <p:cNvSpPr>
              <a:spLocks noChangeArrowheads="1"/>
            </p:cNvSpPr>
            <p:nvPr/>
          </p:nvSpPr>
          <p:spPr bwMode="auto">
            <a:xfrm>
              <a:off x="2325" y="3632"/>
              <a:ext cx="483" cy="483"/>
            </a:xfrm>
            <a:prstGeom prst="ellipse">
              <a:avLst/>
            </a:prstGeom>
            <a:noFill/>
            <a:ln w="6350">
              <a:solidFill>
                <a:srgbClr val="59595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0" name="Oval 12"/>
            <p:cNvSpPr>
              <a:spLocks noChangeArrowheads="1"/>
            </p:cNvSpPr>
            <p:nvPr/>
          </p:nvSpPr>
          <p:spPr bwMode="auto">
            <a:xfrm>
              <a:off x="2936" y="3632"/>
              <a:ext cx="483" cy="483"/>
            </a:xfrm>
            <a:prstGeom prst="ellipse">
              <a:avLst/>
            </a:prstGeom>
            <a:solidFill>
              <a:srgbClr val="FDCA0B"/>
            </a:solidFill>
            <a:ln>
              <a:noFill/>
            </a:ln>
            <a:extLst>
              <a:ext uri="{91240B29-F687-4f45-9708-019B960494DF}">
                <a14:hiddenLine xmlns:a14="http://schemas.microsoft.com/office/drawing/2010/main" w="6350">
                  <a:solidFill>
                    <a:srgbClr val="595959"/>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1" name="Text Box 13"/>
            <p:cNvSpPr txBox="1">
              <a:spLocks noChangeArrowheads="1"/>
            </p:cNvSpPr>
            <p:nvPr/>
          </p:nvSpPr>
          <p:spPr bwMode="auto">
            <a:xfrm>
              <a:off x="3543" y="3666"/>
              <a:ext cx="3198"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FDCA0B"/>
                  </a:solidFill>
                  <a:effectLst/>
                  <a:latin typeface="DIN-Regular" charset="0"/>
                  <a:ea typeface="ÇlÇr ñæí©" charset="0"/>
                </a:rPr>
                <a:t>Schools Resource</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pic>
        <p:nvPicPr>
          <p:cNvPr id="1032" name="Picture 8" descr="Macintosh HD:Users:frankiework:Documents:CURRENT WORK:UKCCA:Learning resources:WIP:LOGOS:Logos.p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5894161"/>
            <a:ext cx="47339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3143" y="6433911"/>
            <a:ext cx="1542143" cy="299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131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Street-Fusion Jazz Dance</a:t>
            </a:r>
            <a:endParaRPr lang="en-US" dirty="0"/>
          </a:p>
        </p:txBody>
      </p:sp>
      <p:sp>
        <p:nvSpPr>
          <p:cNvPr id="3" name="Content Placeholder 2"/>
          <p:cNvSpPr>
            <a:spLocks noGrp="1"/>
          </p:cNvSpPr>
          <p:nvPr>
            <p:ph idx="1"/>
          </p:nvPr>
        </p:nvSpPr>
        <p:spPr>
          <a:xfrm>
            <a:off x="3163650" y="1857823"/>
            <a:ext cx="2877924" cy="3766455"/>
          </a:xfrm>
        </p:spPr>
        <p:txBody>
          <a:bodyPr>
            <a:normAutofit/>
          </a:bodyPr>
          <a:lstStyle/>
          <a:p>
            <a:pPr marL="179388" indent="-179388">
              <a:buFont typeface="Arial" pitchFamily="34" charset="0"/>
              <a:buChar char="•"/>
            </a:pPr>
            <a:r>
              <a:rPr lang="en-GB" dirty="0" smtClean="0"/>
              <a:t>Whilst Disco was huge, there were clubs in the UK where DJs dropped a sound imported mainly from America.</a:t>
            </a:r>
          </a:p>
          <a:p>
            <a:pPr marL="179388" indent="-179388">
              <a:buFont typeface="Arial" pitchFamily="34" charset="0"/>
              <a:buChar char="•"/>
            </a:pPr>
            <a:r>
              <a:rPr lang="en-GB" dirty="0" smtClean="0"/>
              <a:t>Fusing Soul, Funk, Disco and Jazz, crossing again and again, breaking boundaries across the musical world, it became known as Jazz Fusion, an explosion of Jazz and Folk, Pop, Funk, Rock and Latin, Afro-Cuban and Brazilian rhythms.</a:t>
            </a:r>
            <a:endParaRPr lang="en-GB" dirty="0"/>
          </a:p>
          <a:p>
            <a:pPr marL="179388" indent="-179388">
              <a:buFont typeface="Arial" pitchFamily="34" charset="0"/>
              <a:buChar char="•"/>
            </a:pPr>
            <a:r>
              <a:rPr lang="en-GB" dirty="0" smtClean="0"/>
              <a:t>To this music, mainly played in underground clubs, Dancers created their own Dance style</a:t>
            </a:r>
            <a:endParaRPr lang="en-GB" dirty="0"/>
          </a:p>
          <a:p>
            <a:pPr marL="179388" indent="-179388">
              <a:buFont typeface="Arial" pitchFamily="34" charset="0"/>
              <a:buChar char="•"/>
            </a:pPr>
            <a:r>
              <a:rPr lang="en-GB" dirty="0" smtClean="0"/>
              <a:t>Born was Street-Fusion-Jazz-Dance, a uniquely British style which challenges Dancers’ ability to change with the new rhythms and "follow" the music. </a:t>
            </a:r>
          </a:p>
          <a:p>
            <a:pPr marL="179388" indent="-179388">
              <a:buFont typeface="Arial" pitchFamily="34" charset="0"/>
              <a:buChar char="•"/>
            </a:pP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741578" y="1436908"/>
            <a:ext cx="2326240" cy="3168352"/>
          </a:xfrm>
          <a:prstGeom prst="rect">
            <a:avLst/>
          </a:prstGeom>
          <a:noFill/>
          <a:ln w="9525">
            <a:noFill/>
            <a:miter lim="800000"/>
            <a:headEnd/>
            <a:tailEnd/>
          </a:ln>
          <a:effectLst/>
        </p:spPr>
      </p:pic>
      <p:pic>
        <p:nvPicPr>
          <p:cNvPr id="5" name="Picture 4" descr="1DN_4087_0.tmp"/>
          <p:cNvPicPr>
            <a:picLocks noChangeAspect="1"/>
          </p:cNvPicPr>
          <p:nvPr/>
        </p:nvPicPr>
        <p:blipFill>
          <a:blip r:embed="rId3" cstate="print"/>
          <a:stretch>
            <a:fillRect/>
          </a:stretch>
        </p:blipFill>
        <p:spPr>
          <a:xfrm>
            <a:off x="6162654" y="2584166"/>
            <a:ext cx="2524146" cy="3392708"/>
          </a:xfrm>
          <a:prstGeom prst="rect">
            <a:avLst/>
          </a:prstGeom>
        </p:spPr>
      </p:pic>
    </p:spTree>
    <p:extLst>
      <p:ext uri="{BB962C8B-B14F-4D97-AF65-F5344CB8AC3E}">
        <p14:creationId xmlns:p14="http://schemas.microsoft.com/office/powerpoint/2010/main" val="39147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Street-Fusion Jazz Dance</a:t>
            </a:r>
            <a:endParaRPr lang="en-US" dirty="0"/>
          </a:p>
        </p:txBody>
      </p:sp>
      <p:sp>
        <p:nvSpPr>
          <p:cNvPr id="3" name="Content Placeholder 2"/>
          <p:cNvSpPr>
            <a:spLocks noGrp="1"/>
          </p:cNvSpPr>
          <p:nvPr>
            <p:ph idx="1"/>
          </p:nvPr>
        </p:nvSpPr>
        <p:spPr>
          <a:xfrm>
            <a:off x="741579" y="2616203"/>
            <a:ext cx="4156992" cy="2110013"/>
          </a:xfrm>
        </p:spPr>
        <p:txBody>
          <a:bodyPr/>
          <a:lstStyle/>
          <a:p>
            <a:pPr marL="179388" indent="-179388">
              <a:buFont typeface="Arial" pitchFamily="34" charset="0"/>
              <a:buChar char="•"/>
            </a:pPr>
            <a:r>
              <a:rPr lang="en-GB" dirty="0" smtClean="0"/>
              <a:t>A </a:t>
            </a:r>
            <a:r>
              <a:rPr lang="en-GB" dirty="0" err="1"/>
              <a:t>breathtaking</a:t>
            </a:r>
            <a:r>
              <a:rPr lang="en-GB" dirty="0"/>
              <a:t> mix of fast, syncopated rhythms, intricate footwork (also known as Shuffles), spins, so-called drop moves and also floor work and knee spins. An attack on all senses</a:t>
            </a:r>
            <a:r>
              <a:rPr lang="en-GB" dirty="0" smtClean="0"/>
              <a:t>!</a:t>
            </a:r>
          </a:p>
          <a:p>
            <a:pPr marL="179388" indent="-179388">
              <a:buFont typeface="Arial" pitchFamily="34" charset="0"/>
              <a:buChar char="•"/>
            </a:pPr>
            <a:r>
              <a:rPr lang="en-GB" dirty="0" smtClean="0"/>
              <a:t>Using </a:t>
            </a:r>
            <a:r>
              <a:rPr lang="en-GB" dirty="0"/>
              <a:t>the music's varying rhythm patterns, the style works on Dancers' creativity, their understanding of the music and their own energy.</a:t>
            </a:r>
            <a:r>
              <a:rPr lang="en-US" dirty="0"/>
              <a:t> </a:t>
            </a:r>
            <a:endParaRPr lang="en-US" dirty="0" smtClean="0"/>
          </a:p>
          <a:p>
            <a:pPr marL="179388" indent="-179388">
              <a:buFont typeface="Arial" pitchFamily="34" charset="0"/>
              <a:buChar char="•"/>
            </a:pPr>
            <a:r>
              <a:rPr lang="en-GB" dirty="0" smtClean="0"/>
              <a:t>Totally </a:t>
            </a:r>
            <a:r>
              <a:rPr lang="en-GB" dirty="0"/>
              <a:t>different from what is mostly associated with Jazz Dance – no Jazz Hands and definitely </a:t>
            </a:r>
            <a:r>
              <a:rPr lang="en-GB" u="sng" dirty="0"/>
              <a:t>not</a:t>
            </a:r>
            <a:r>
              <a:rPr lang="en-GB" dirty="0"/>
              <a:t> the Cabaret style taught in Dance Schools around the world.</a:t>
            </a:r>
          </a:p>
          <a:p>
            <a:pPr marL="179388" indent="-179388">
              <a:buFont typeface="Arial" pitchFamily="34" charset="0"/>
              <a:buChar char="•"/>
            </a:pPr>
            <a:endParaRPr lang="en-GB" dirty="0"/>
          </a:p>
          <a:p>
            <a:pPr marL="179388" indent="-179388">
              <a:buFont typeface="Arial" pitchFamily="34" charset="0"/>
              <a:buChar char="•"/>
            </a:pPr>
            <a:endParaRPr lang="en-GB" dirty="0"/>
          </a:p>
        </p:txBody>
      </p:sp>
      <p:pic>
        <p:nvPicPr>
          <p:cNvPr id="4" name="Picture 6"/>
          <p:cNvPicPr>
            <a:picLocks noChangeAspect="1" noChangeArrowheads="1"/>
          </p:cNvPicPr>
          <p:nvPr/>
        </p:nvPicPr>
        <p:blipFill>
          <a:blip r:embed="rId2" cstate="print"/>
          <a:srcRect/>
          <a:stretch>
            <a:fillRect/>
          </a:stretch>
        </p:blipFill>
        <p:spPr bwMode="auto">
          <a:xfrm>
            <a:off x="5311775" y="1432151"/>
            <a:ext cx="3297238" cy="4392612"/>
          </a:xfrm>
          <a:prstGeom prst="rect">
            <a:avLst/>
          </a:prstGeom>
          <a:noFill/>
          <a:ln w="9525">
            <a:noFill/>
            <a:miter lim="800000"/>
            <a:headEnd/>
            <a:tailEnd/>
          </a:ln>
          <a:effectLst/>
        </p:spPr>
      </p:pic>
    </p:spTree>
    <p:extLst>
      <p:ext uri="{BB962C8B-B14F-4D97-AF65-F5344CB8AC3E}">
        <p14:creationId xmlns:p14="http://schemas.microsoft.com/office/powerpoint/2010/main" val="392289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Street Jazz at the Carnival</a:t>
            </a:r>
            <a:endParaRPr lang="en-US" dirty="0"/>
          </a:p>
        </p:txBody>
      </p:sp>
      <p:sp>
        <p:nvSpPr>
          <p:cNvPr id="3" name="Content Placeholder 2"/>
          <p:cNvSpPr>
            <a:spLocks noGrp="1"/>
          </p:cNvSpPr>
          <p:nvPr>
            <p:ph idx="1"/>
          </p:nvPr>
        </p:nvSpPr>
        <p:spPr>
          <a:xfrm>
            <a:off x="741579" y="1935841"/>
            <a:ext cx="7159636" cy="3697515"/>
          </a:xfrm>
        </p:spPr>
        <p:txBody>
          <a:bodyPr>
            <a:noAutofit/>
          </a:bodyPr>
          <a:lstStyle/>
          <a:p>
            <a:pPr marL="179388" indent="-179388">
              <a:buFont typeface="Arial" pitchFamily="34" charset="0"/>
              <a:buChar char="•"/>
            </a:pPr>
            <a:r>
              <a:rPr lang="en-GB" dirty="0" smtClean="0"/>
              <a:t>Throughout </a:t>
            </a:r>
            <a:r>
              <a:rPr lang="en-GB" dirty="0"/>
              <a:t>its history, Carnival has meant a period of celebration and happiness, and as a way for people to reclaim the streets.  So at its core, Carnival is a communal expression of the hope and desire for social </a:t>
            </a:r>
            <a:r>
              <a:rPr lang="en-GB" dirty="0" smtClean="0"/>
              <a:t>freedom.</a:t>
            </a:r>
            <a:br>
              <a:rPr lang="en-GB" dirty="0" smtClean="0"/>
            </a:br>
            <a:endParaRPr lang="en-GB" dirty="0" smtClean="0"/>
          </a:p>
          <a:p>
            <a:pPr marL="179388" indent="-179388">
              <a:buFont typeface="Arial" pitchFamily="34" charset="0"/>
              <a:buChar char="•"/>
            </a:pPr>
            <a:r>
              <a:rPr lang="en-GB" dirty="0" smtClean="0"/>
              <a:t>The </a:t>
            </a:r>
            <a:r>
              <a:rPr lang="en-GB" dirty="0"/>
              <a:t>UK’s largest Carnival is in Notting Hill, West London, which started in 1964, as a way to ease racial and social tensions in the area by encouraging people, both black and white, to go into the streets and express themselves socially as well as artistically</a:t>
            </a:r>
            <a:r>
              <a:rPr lang="en-GB" dirty="0" smtClean="0"/>
              <a:t>.</a:t>
            </a:r>
            <a:br>
              <a:rPr lang="en-GB" dirty="0" smtClean="0"/>
            </a:br>
            <a:endParaRPr lang="en-GB" dirty="0" smtClean="0"/>
          </a:p>
          <a:p>
            <a:pPr marL="179388" indent="-179388">
              <a:buFont typeface="Arial" pitchFamily="34" charset="0"/>
              <a:buChar char="•"/>
            </a:pPr>
            <a:r>
              <a:rPr lang="en-GB" dirty="0" smtClean="0"/>
              <a:t>1976 </a:t>
            </a:r>
            <a:r>
              <a:rPr lang="en-GB" dirty="0"/>
              <a:t>saw the first Luton Carnival as we know it. This began as a Victorian </a:t>
            </a:r>
            <a:r>
              <a:rPr lang="en-GB" dirty="0" err="1"/>
              <a:t>Fayre</a:t>
            </a:r>
            <a:r>
              <a:rPr lang="en-GB" dirty="0"/>
              <a:t> with a procession and was held to celebrate the 100th anniversary of Luton becoming a Borough. Over the years the fair element has declined and now the focus is on the carnival procession.  In 1998, Luton Carnival acquired International </a:t>
            </a:r>
            <a:r>
              <a:rPr lang="en-GB" dirty="0" smtClean="0"/>
              <a:t>status.</a:t>
            </a:r>
            <a:br>
              <a:rPr lang="en-GB" dirty="0" smtClean="0"/>
            </a:br>
            <a:endParaRPr lang="en-GB" dirty="0" smtClean="0"/>
          </a:p>
          <a:p>
            <a:pPr marL="179388" indent="-179388">
              <a:buFont typeface="Arial" pitchFamily="34" charset="0"/>
              <a:buChar char="•"/>
            </a:pPr>
            <a:r>
              <a:rPr lang="en-GB" dirty="0" smtClean="0"/>
              <a:t>The </a:t>
            </a:r>
            <a:r>
              <a:rPr lang="en-GB" dirty="0"/>
              <a:t>essence of Carnival is embodied by the five Artistic Arenas - Calypso, Mas (masquerade), Pan (steel bands) and the Mobile and Static Sound </a:t>
            </a:r>
            <a:r>
              <a:rPr lang="en-GB" dirty="0" smtClean="0"/>
              <a:t>Systems.</a:t>
            </a:r>
            <a:br>
              <a:rPr lang="en-GB" dirty="0" smtClean="0"/>
            </a:br>
            <a:endParaRPr lang="en-GB" dirty="0" smtClean="0"/>
          </a:p>
          <a:p>
            <a:pPr marL="179388" indent="-179388">
              <a:buFont typeface="Arial" pitchFamily="34" charset="0"/>
              <a:buChar char="•"/>
            </a:pPr>
            <a:r>
              <a:rPr lang="en-GB" dirty="0" smtClean="0"/>
              <a:t>Carnival </a:t>
            </a:r>
            <a:r>
              <a:rPr lang="en-GB" dirty="0"/>
              <a:t>includes a whole street-style symphony of sound.  Its genre is known as “world music,” which has a simple definition: international music with tribal origins.</a:t>
            </a:r>
            <a:br>
              <a:rPr lang="en-GB" dirty="0"/>
            </a:br>
            <a:endParaRPr lang="en-GB" dirty="0"/>
          </a:p>
          <a:p>
            <a:pPr marL="179388" indent="-179388">
              <a:buFont typeface="Arial" pitchFamily="34" charset="0"/>
              <a:buChar char="•"/>
            </a:pPr>
            <a:endParaRPr lang="en-GB" dirty="0"/>
          </a:p>
          <a:p>
            <a:pPr marL="179388" indent="-179388">
              <a:buFont typeface="Arial" pitchFamily="34" charset="0"/>
              <a:buChar char="•"/>
            </a:pPr>
            <a:endParaRPr lang="en-GB" dirty="0"/>
          </a:p>
          <a:p>
            <a:pPr marL="179388" indent="-179388">
              <a:buFont typeface="Arial" pitchFamily="34" charset="0"/>
              <a:buChar char="•"/>
            </a:pPr>
            <a:endParaRPr lang="en-GB" dirty="0"/>
          </a:p>
        </p:txBody>
      </p:sp>
    </p:spTree>
    <p:extLst>
      <p:ext uri="{BB962C8B-B14F-4D97-AF65-F5344CB8AC3E}">
        <p14:creationId xmlns:p14="http://schemas.microsoft.com/office/powerpoint/2010/main" val="395479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578" y="1939471"/>
            <a:ext cx="7422708" cy="2872014"/>
          </a:xfrm>
        </p:spPr>
        <p:txBody>
          <a:bodyPr>
            <a:noAutofit/>
          </a:bodyPr>
          <a:lstStyle/>
          <a:p>
            <a:pPr marL="179388" indent="-179388">
              <a:buFont typeface="Arial" pitchFamily="34" charset="0"/>
              <a:buChar char="•"/>
            </a:pPr>
            <a:r>
              <a:rPr lang="en-GB" dirty="0" smtClean="0"/>
              <a:t>Through </a:t>
            </a:r>
            <a:r>
              <a:rPr lang="en-GB" dirty="0"/>
              <a:t>the use of Sound Systems, Jazz has always played a huge part in Carnival, being at the root of many popular music </a:t>
            </a:r>
            <a:r>
              <a:rPr lang="en-GB" dirty="0" smtClean="0"/>
              <a:t>styles.</a:t>
            </a:r>
            <a:br>
              <a:rPr lang="en-GB" dirty="0" smtClean="0"/>
            </a:br>
            <a:endParaRPr lang="en-GB" dirty="0" smtClean="0"/>
          </a:p>
          <a:p>
            <a:pPr marL="179388" indent="-179388">
              <a:buFont typeface="Arial" pitchFamily="34" charset="0"/>
              <a:buChar char="•"/>
            </a:pPr>
            <a:r>
              <a:rPr lang="en-GB" dirty="0" smtClean="0"/>
              <a:t>The </a:t>
            </a:r>
            <a:r>
              <a:rPr lang="en-GB" dirty="0"/>
              <a:t>sound system concept first became popular in the 1950's, in Kingston, Jamaica. In an environment where black, artistic and social expression was discouraged, Sound systems were created for the dispossessed. DJs would load up a truck with a generator, turntables, and huge speakers and set up street parties. </a:t>
            </a:r>
            <a:r>
              <a:rPr lang="en-GB" dirty="0" smtClean="0"/>
              <a:t/>
            </a:r>
            <a:br>
              <a:rPr lang="en-GB" dirty="0" smtClean="0"/>
            </a:br>
            <a:endParaRPr lang="en-GB" dirty="0" smtClean="0"/>
          </a:p>
          <a:p>
            <a:pPr marL="179388" indent="-179388">
              <a:buFont typeface="Arial" pitchFamily="34" charset="0"/>
              <a:buChar char="•"/>
            </a:pPr>
            <a:r>
              <a:rPr lang="en-GB" dirty="0" smtClean="0"/>
              <a:t>The </a:t>
            </a:r>
            <a:r>
              <a:rPr lang="en-GB" dirty="0"/>
              <a:t>success of sound systems have been partly based on their mobile nature and the ability to foster a feeling of “community”, not only through the music that was being played, but also through the income opportunities that the events offered for the whole </a:t>
            </a:r>
            <a:r>
              <a:rPr lang="en-GB" dirty="0" smtClean="0"/>
              <a:t>community.</a:t>
            </a:r>
            <a:br>
              <a:rPr lang="en-GB" dirty="0" smtClean="0"/>
            </a:br>
            <a:endParaRPr lang="en-GB" dirty="0" smtClean="0"/>
          </a:p>
          <a:p>
            <a:pPr marL="179388" indent="-179388">
              <a:buFont typeface="Arial" pitchFamily="34" charset="0"/>
              <a:buChar char="•"/>
            </a:pPr>
            <a:r>
              <a:rPr lang="en-GB" dirty="0" smtClean="0"/>
              <a:t>In </a:t>
            </a:r>
            <a:r>
              <a:rPr lang="en-GB" dirty="0"/>
              <a:t>the UK, Sound Systems have always been at the heart of Carnival and have proven crucial to the development of UK urban music; from Jazz to Funk to Soul to Hip Hop.</a:t>
            </a:r>
          </a:p>
          <a:p>
            <a:pPr marL="179388" indent="-179388">
              <a:buFont typeface="Arial" pitchFamily="34" charset="0"/>
              <a:buChar char="•"/>
            </a:pPr>
            <a:endParaRPr lang="en-GB" dirty="0"/>
          </a:p>
          <a:p>
            <a:pPr marL="179388" indent="-179388">
              <a:buFont typeface="Arial" pitchFamily="34" charset="0"/>
              <a:buChar char="•"/>
            </a:pPr>
            <a:endParaRPr lang="en-GB" dirty="0"/>
          </a:p>
          <a:p>
            <a:pPr marL="179388" indent="-179388">
              <a:buFont typeface="Arial" pitchFamily="34" charset="0"/>
              <a:buChar char="•"/>
            </a:pPr>
            <a:endParaRPr lang="en-GB" dirty="0"/>
          </a:p>
          <a:p>
            <a:pPr marL="0" indent="0">
              <a:buNone/>
            </a:pPr>
            <a:endParaRPr lang="en-US" dirty="0"/>
          </a:p>
        </p:txBody>
      </p:sp>
      <p:sp>
        <p:nvSpPr>
          <p:cNvPr id="2" name="Title 1"/>
          <p:cNvSpPr>
            <a:spLocks noGrp="1"/>
          </p:cNvSpPr>
          <p:nvPr>
            <p:ph type="title"/>
          </p:nvPr>
        </p:nvSpPr>
        <p:spPr/>
        <p:txBody>
          <a:bodyPr/>
          <a:lstStyle/>
          <a:p>
            <a:r>
              <a:rPr lang="en-GB" sz="3200" b="1" dirty="0"/>
              <a:t>Street Jazz at the Carnival</a:t>
            </a:r>
            <a:endParaRPr lang="en-US" dirty="0"/>
          </a:p>
        </p:txBody>
      </p:sp>
    </p:spTree>
    <p:extLst>
      <p:ext uri="{BB962C8B-B14F-4D97-AF65-F5344CB8AC3E}">
        <p14:creationId xmlns:p14="http://schemas.microsoft.com/office/powerpoint/2010/main" val="163855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73" y="274638"/>
            <a:ext cx="8075239" cy="650648"/>
          </a:xfrm>
        </p:spPr>
        <p:txBody>
          <a:bodyPr>
            <a:normAutofit/>
          </a:bodyPr>
          <a:lstStyle/>
          <a:p>
            <a:pPr algn="l"/>
            <a:r>
              <a:rPr lang="en-US" sz="3000" dirty="0" smtClean="0">
                <a:solidFill>
                  <a:srgbClr val="FBD418"/>
                </a:solidFill>
                <a:latin typeface="DIN-Medium"/>
                <a:cs typeface="DIN-Medium"/>
              </a:rPr>
              <a:t>What is Carnival?</a:t>
            </a:r>
            <a:endParaRPr lang="en-US" sz="3000" dirty="0">
              <a:solidFill>
                <a:srgbClr val="FBD418"/>
              </a:solidFill>
              <a:latin typeface="DIN-Medium"/>
              <a:cs typeface="DIN-Medium"/>
            </a:endParaRPr>
          </a:p>
        </p:txBody>
      </p:sp>
      <p:sp>
        <p:nvSpPr>
          <p:cNvPr id="3" name="Content Placeholder 2"/>
          <p:cNvSpPr>
            <a:spLocks noGrp="1"/>
          </p:cNvSpPr>
          <p:nvPr>
            <p:ph idx="1"/>
          </p:nvPr>
        </p:nvSpPr>
        <p:spPr>
          <a:xfrm>
            <a:off x="3927928" y="1872343"/>
            <a:ext cx="4858655" cy="3869871"/>
          </a:xfrm>
        </p:spPr>
        <p:txBody>
          <a:bodyPr>
            <a:noAutofit/>
          </a:bodyPr>
          <a:lstStyle/>
          <a:p>
            <a:pPr marL="177800" indent="-177800">
              <a:spcBef>
                <a:spcPct val="50000"/>
              </a:spcBef>
              <a:buFontTx/>
              <a:buChar char="•"/>
            </a:pPr>
            <a:r>
              <a:rPr lang="en-GB" dirty="0"/>
              <a:t>In pre-Christian times, there were holidays which resemble modern day Carnivals.</a:t>
            </a:r>
            <a:endParaRPr lang="en-US" dirty="0"/>
          </a:p>
          <a:p>
            <a:pPr marL="177800" indent="-177800">
              <a:spcBef>
                <a:spcPct val="50000"/>
              </a:spcBef>
              <a:buFontTx/>
              <a:buChar char="•"/>
            </a:pPr>
            <a:r>
              <a:rPr lang="en-GB" dirty="0"/>
              <a:t>In Ancient Greece, a large religious festival which included dancing, singing and a masked procession was held in honour of Dionysus, God of wine and agriculture.</a:t>
            </a:r>
          </a:p>
          <a:p>
            <a:pPr marL="176213" indent="-176213">
              <a:spcBef>
                <a:spcPct val="50000"/>
              </a:spcBef>
              <a:tabLst>
                <a:tab pos="176213" algn="l"/>
              </a:tabLst>
            </a:pPr>
            <a:r>
              <a:rPr lang="en-GB" dirty="0"/>
              <a:t>In Ancient Rome, a 2 week festival was held in honour of Saturn, God of grain, vegetation and wine. Class boundaries were removed via the use of face masks, so everyone was of equal status for the duration of the festival.</a:t>
            </a:r>
          </a:p>
          <a:p>
            <a:pPr marL="177800" indent="-177800">
              <a:spcBef>
                <a:spcPct val="50000"/>
              </a:spcBef>
              <a:buFontTx/>
              <a:buChar char="•"/>
            </a:pPr>
            <a:r>
              <a:rPr lang="en-GB" dirty="0"/>
              <a:t>These pre-Christian celebrations are thought to have been adapted by the Roman Catholic Church for the period preceding Ash Wednesday, the beginning of Lent. Before the 40 sombre days of Lent, when Roman Catholics abstained from eating meat, a party was definitely in order, if only to use up their “luxury” goods prior to Lent. Hence the meaning of the word “Carnival”; it comes from the Italian word of Carne (meat) and </a:t>
            </a:r>
            <a:r>
              <a:rPr lang="en-GB" dirty="0" err="1"/>
              <a:t>Levare</a:t>
            </a:r>
            <a:r>
              <a:rPr lang="en-GB" dirty="0"/>
              <a:t> (remove).</a:t>
            </a:r>
          </a:p>
          <a:p>
            <a:pPr marL="177800" indent="-177800">
              <a:spcBef>
                <a:spcPct val="50000"/>
              </a:spcBef>
              <a:buFontTx/>
              <a:buChar char="•"/>
            </a:pPr>
            <a:r>
              <a:rPr lang="en-GB" dirty="0"/>
              <a:t>In many parts of the world where Catholic Europeans set up colonies and entered into the Slave trade, Carnival took root.</a:t>
            </a:r>
          </a:p>
          <a:p>
            <a:pPr marL="0" indent="0">
              <a:buNone/>
            </a:pPr>
            <a:endParaRPr lang="en-US" dirty="0"/>
          </a:p>
          <a:p>
            <a:pPr marL="0" indent="0">
              <a:buNone/>
            </a:pPr>
            <a:endParaRPr lang="en-US" dirty="0">
              <a:solidFill>
                <a:srgbClr val="3C3C3B"/>
              </a:solidFill>
            </a:endParaRPr>
          </a:p>
        </p:txBody>
      </p:sp>
      <p:pic>
        <p:nvPicPr>
          <p:cNvPr id="5" name="Picture 2" descr="http://cdn7.fotosearch.com/bthumb/CSP/CSP186/k1869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73" y="2637983"/>
            <a:ext cx="314158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6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smtClean="0"/>
              <a:t>Carnival: </a:t>
            </a:r>
            <a:br>
              <a:rPr lang="en-GB" sz="3200" b="1" dirty="0" smtClean="0"/>
            </a:br>
            <a:r>
              <a:rPr lang="en-GB" sz="3200" b="1" dirty="0" smtClean="0"/>
              <a:t>from Africa to the Caribbean and to the UK</a:t>
            </a:r>
            <a:endParaRPr lang="en-US" dirty="0"/>
          </a:p>
        </p:txBody>
      </p:sp>
      <p:sp>
        <p:nvSpPr>
          <p:cNvPr id="3" name="Content Placeholder 2"/>
          <p:cNvSpPr>
            <a:spLocks noGrp="1"/>
          </p:cNvSpPr>
          <p:nvPr>
            <p:ph idx="1"/>
          </p:nvPr>
        </p:nvSpPr>
        <p:spPr>
          <a:xfrm>
            <a:off x="741578" y="2611312"/>
            <a:ext cx="4537994" cy="2608942"/>
          </a:xfrm>
        </p:spPr>
        <p:txBody>
          <a:bodyPr/>
          <a:lstStyle/>
          <a:p>
            <a:pPr marL="177800" indent="-177800">
              <a:spcBef>
                <a:spcPct val="50000"/>
              </a:spcBef>
              <a:buFontTx/>
              <a:buChar char="•"/>
            </a:pPr>
            <a:r>
              <a:rPr lang="en-GB" dirty="0" smtClean="0"/>
              <a:t>After the Second World War, the UK Government encouraged mass immigration from the British Empire to help rebuild the country.</a:t>
            </a:r>
            <a:endParaRPr lang="en-US" dirty="0" smtClean="0"/>
          </a:p>
          <a:p>
            <a:pPr marL="177800" indent="-177800">
              <a:spcBef>
                <a:spcPct val="50000"/>
              </a:spcBef>
              <a:buFontTx/>
              <a:buChar char="•"/>
            </a:pPr>
            <a:r>
              <a:rPr lang="en-GB" dirty="0" smtClean="0"/>
              <a:t>The Immigrants brought with them their customs and traditions, including Carnival traditions.</a:t>
            </a:r>
          </a:p>
          <a:p>
            <a:pPr marL="176213" indent="-176213">
              <a:spcBef>
                <a:spcPct val="50000"/>
              </a:spcBef>
              <a:buFont typeface="Arial" pitchFamily="34" charset="0"/>
              <a:buChar char="•"/>
              <a:tabLst>
                <a:tab pos="176213" algn="l"/>
              </a:tabLst>
            </a:pPr>
            <a:r>
              <a:rPr lang="en-GB" dirty="0" smtClean="0"/>
              <a:t>Countries with strong Catholic traditions, such as Trinidad and Tobago, also had the strongest Carnival traditions.</a:t>
            </a:r>
          </a:p>
          <a:p>
            <a:pPr marL="176213" indent="-176213">
              <a:spcBef>
                <a:spcPct val="50000"/>
              </a:spcBef>
              <a:buFont typeface="Arial" pitchFamily="34" charset="0"/>
              <a:buChar char="•"/>
              <a:tabLst>
                <a:tab pos="176213" algn="l"/>
              </a:tabLst>
            </a:pPr>
            <a:r>
              <a:rPr lang="en-GB" dirty="0" smtClean="0"/>
              <a:t>Today, some of the largest influences on Carnival in the UK originate from African, Caribbean, Indian and Irish communities. These include the African tradition of parading and moving in circles through villages in costumes and masks, thought to bring good fortune and appease ancestors.</a:t>
            </a:r>
          </a:p>
          <a:p>
            <a:endParaRPr lang="en-US" dirty="0"/>
          </a:p>
        </p:txBody>
      </p:sp>
      <p:pic>
        <p:nvPicPr>
          <p:cNvPr id="4" name="Picture 6" descr="http://www.blacknetworkinggroup.org/wp-content/uploads/2009/04/windrush-poster-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1" y="3577963"/>
            <a:ext cx="2652443" cy="2413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4.mm.bing.net/th?id=I.4522347907973527&amp;p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42" y="1754415"/>
            <a:ext cx="2652443" cy="16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8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Carnival Music</a:t>
            </a:r>
            <a:endParaRPr lang="en-US" dirty="0"/>
          </a:p>
        </p:txBody>
      </p:sp>
      <p:sp>
        <p:nvSpPr>
          <p:cNvPr id="3" name="Content Placeholder 2"/>
          <p:cNvSpPr>
            <a:spLocks noGrp="1"/>
          </p:cNvSpPr>
          <p:nvPr>
            <p:ph idx="1"/>
          </p:nvPr>
        </p:nvSpPr>
        <p:spPr>
          <a:xfrm>
            <a:off x="4233349" y="1850566"/>
            <a:ext cx="4535094" cy="3283858"/>
          </a:xfrm>
        </p:spPr>
        <p:txBody>
          <a:bodyPr>
            <a:noAutofit/>
          </a:bodyPr>
          <a:lstStyle/>
          <a:p>
            <a:pPr marL="177800" indent="-177800">
              <a:spcBef>
                <a:spcPct val="50000"/>
              </a:spcBef>
              <a:buFontTx/>
              <a:buChar char="•"/>
            </a:pPr>
            <a:r>
              <a:rPr lang="en-GB" dirty="0" smtClean="0"/>
              <a:t>Africans who were brought to the Caribbean as Slaves used ‘talking drums’ to communicate. In the late 1880s, drumming was outlawed out of fear it would spark a rebellion. </a:t>
            </a:r>
          </a:p>
          <a:p>
            <a:pPr marL="177800" indent="-177800">
              <a:spcBef>
                <a:spcPct val="50000"/>
              </a:spcBef>
              <a:buFontTx/>
              <a:buChar char="•"/>
            </a:pPr>
            <a:r>
              <a:rPr lang="en-GB" dirty="0" smtClean="0"/>
              <a:t>Forbidden to talk to each other, the Slaves on the sugar plantations began to sing songs. They used </a:t>
            </a:r>
            <a:r>
              <a:rPr lang="en-GB" b="1" dirty="0" smtClean="0"/>
              <a:t>Calypso</a:t>
            </a:r>
            <a:r>
              <a:rPr lang="en-GB" dirty="0" smtClean="0"/>
              <a:t> which can be traced back to West African </a:t>
            </a:r>
            <a:r>
              <a:rPr lang="en-GB" dirty="0" err="1" smtClean="0"/>
              <a:t>Kaiso</a:t>
            </a:r>
            <a:r>
              <a:rPr lang="en-GB" dirty="0" smtClean="0"/>
              <a:t>, to communicate and to mock their “Masters”.</a:t>
            </a:r>
          </a:p>
          <a:p>
            <a:pPr marL="176213" indent="-176213">
              <a:spcBef>
                <a:spcPct val="50000"/>
              </a:spcBef>
              <a:buFont typeface="Arial" pitchFamily="34" charset="0"/>
              <a:buChar char="•"/>
              <a:tabLst>
                <a:tab pos="176213" algn="l"/>
              </a:tabLst>
            </a:pPr>
            <a:r>
              <a:rPr lang="en-GB" dirty="0" smtClean="0"/>
              <a:t>In 1936, the </a:t>
            </a:r>
            <a:r>
              <a:rPr lang="en-GB" b="1" dirty="0" smtClean="0"/>
              <a:t>Steel Pan </a:t>
            </a:r>
            <a:r>
              <a:rPr lang="en-GB" dirty="0" smtClean="0"/>
              <a:t>was invented when it was discovered that different tones could be created using oil drums.</a:t>
            </a:r>
          </a:p>
          <a:p>
            <a:pPr marL="176213" indent="-176213">
              <a:spcBef>
                <a:spcPct val="50000"/>
              </a:spcBef>
              <a:buFont typeface="Arial" pitchFamily="34" charset="0"/>
              <a:buChar char="•"/>
              <a:tabLst>
                <a:tab pos="176213" algn="l"/>
              </a:tabLst>
            </a:pPr>
            <a:r>
              <a:rPr lang="en-GB" dirty="0" smtClean="0"/>
              <a:t>The </a:t>
            </a:r>
            <a:r>
              <a:rPr lang="en-GB" b="1" dirty="0" smtClean="0"/>
              <a:t>Samba</a:t>
            </a:r>
            <a:r>
              <a:rPr lang="en-GB" dirty="0" smtClean="0"/>
              <a:t> developed through blending of cultures as a result of the Portuguese colonisation of Brazil, a country which is famous for its strong Carnival tradition.</a:t>
            </a:r>
          </a:p>
          <a:p>
            <a:pPr marL="176213" indent="-176213">
              <a:spcBef>
                <a:spcPct val="50000"/>
              </a:spcBef>
              <a:buFont typeface="Arial" pitchFamily="34" charset="0"/>
              <a:buChar char="•"/>
              <a:tabLst>
                <a:tab pos="176213" algn="l"/>
              </a:tabLst>
            </a:pPr>
            <a:r>
              <a:rPr lang="en-GB" dirty="0" smtClean="0"/>
              <a:t>The arrival of Caribbean Immigrants in the 1940s and 1950s brought new musical influences to the UK, including </a:t>
            </a:r>
            <a:r>
              <a:rPr lang="en-GB" b="1" dirty="0" smtClean="0"/>
              <a:t>Calypso</a:t>
            </a:r>
            <a:r>
              <a:rPr lang="en-GB" dirty="0" smtClean="0"/>
              <a:t>, the </a:t>
            </a:r>
            <a:r>
              <a:rPr lang="en-GB" b="1" dirty="0" err="1" smtClean="0"/>
              <a:t>Soca</a:t>
            </a:r>
            <a:r>
              <a:rPr lang="en-GB" b="1" dirty="0" smtClean="0"/>
              <a:t> </a:t>
            </a:r>
            <a:r>
              <a:rPr lang="en-GB" dirty="0" smtClean="0"/>
              <a:t>(a fusion of Soul and Calypso) and </a:t>
            </a:r>
            <a:r>
              <a:rPr lang="en-GB" b="1" dirty="0" smtClean="0"/>
              <a:t>Jazz</a:t>
            </a:r>
            <a:r>
              <a:rPr lang="en-GB" dirty="0" smtClean="0"/>
              <a:t>.</a:t>
            </a:r>
          </a:p>
        </p:txBody>
      </p:sp>
      <p:pic>
        <p:nvPicPr>
          <p:cNvPr id="4" name="Picture 3" descr="http://ts4.mm.bing.net/th?id=I.4682176521961567&amp;p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78" y="2415813"/>
            <a:ext cx="3410127" cy="220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7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Origins of Jazz Dance</a:t>
            </a:r>
            <a:endParaRPr lang="en-US" dirty="0"/>
          </a:p>
        </p:txBody>
      </p:sp>
      <p:sp>
        <p:nvSpPr>
          <p:cNvPr id="3" name="Content Placeholder 2"/>
          <p:cNvSpPr>
            <a:spLocks noGrp="1"/>
          </p:cNvSpPr>
          <p:nvPr>
            <p:ph idx="1"/>
          </p:nvPr>
        </p:nvSpPr>
        <p:spPr>
          <a:xfrm>
            <a:off x="741579" y="1600201"/>
            <a:ext cx="4819208" cy="4087586"/>
          </a:xfrm>
        </p:spPr>
        <p:txBody>
          <a:bodyPr/>
          <a:lstStyle/>
          <a:p>
            <a:pPr marL="177800" indent="-177800">
              <a:spcBef>
                <a:spcPct val="50000"/>
              </a:spcBef>
              <a:buFontTx/>
              <a:buChar char="•"/>
            </a:pPr>
            <a:r>
              <a:rPr lang="en-GB" dirty="0" smtClean="0"/>
              <a:t>Jazz is an amalgamation of European and tribal African music</a:t>
            </a:r>
            <a:r>
              <a:rPr lang="en-US" dirty="0" smtClean="0"/>
              <a:t>.</a:t>
            </a:r>
          </a:p>
          <a:p>
            <a:pPr marL="177800" indent="-177800">
              <a:spcBef>
                <a:spcPct val="50000"/>
              </a:spcBef>
              <a:buFontTx/>
              <a:buChar char="•"/>
            </a:pPr>
            <a:r>
              <a:rPr lang="en-GB" dirty="0" smtClean="0"/>
              <a:t>Brought together by black Americans in the early 20th century, in the last days of slavery and the ‘New World’</a:t>
            </a:r>
            <a:r>
              <a:rPr lang="en-US" dirty="0" smtClean="0"/>
              <a:t> when B</a:t>
            </a:r>
            <a:r>
              <a:rPr lang="en-GB" dirty="0" smtClean="0"/>
              <a:t>lack people settled in New Orleans from various Caribbean Islands, African states and French Colonies.</a:t>
            </a:r>
          </a:p>
          <a:p>
            <a:pPr marL="177800" indent="-177800">
              <a:spcBef>
                <a:spcPct val="50000"/>
              </a:spcBef>
              <a:buFontTx/>
              <a:buChar char="•"/>
            </a:pPr>
            <a:r>
              <a:rPr lang="en-GB" dirty="0" smtClean="0"/>
              <a:t>Originally a mix of Gospel, Blues and Plantation songs combined with African Drum beats.</a:t>
            </a:r>
          </a:p>
          <a:p>
            <a:pPr marL="177800" indent="-177800">
              <a:spcBef>
                <a:spcPct val="50000"/>
              </a:spcBef>
              <a:buFontTx/>
              <a:buChar char="•"/>
            </a:pPr>
            <a:r>
              <a:rPr lang="en-GB" dirty="0" smtClean="0"/>
              <a:t>Roots of </a:t>
            </a:r>
            <a:r>
              <a:rPr lang="en-GB" b="1" i="1" dirty="0" smtClean="0"/>
              <a:t>dancing</a:t>
            </a:r>
            <a:r>
              <a:rPr lang="en-GB" dirty="0" smtClean="0"/>
              <a:t> to Jazz, therefore, lie in African Tribal Dance: Stomping feet and slapping your body with your hands.   </a:t>
            </a:r>
          </a:p>
          <a:p>
            <a:pPr marL="177800" indent="-177800">
              <a:spcBef>
                <a:spcPct val="50000"/>
              </a:spcBef>
              <a:buFontTx/>
              <a:buChar char="•"/>
            </a:pPr>
            <a:r>
              <a:rPr lang="en-GB" dirty="0" smtClean="0"/>
              <a:t>When Jazz began to spread, it was still known as New Orleans Jazz. Although people danced to it in dance halls, it was mainly used for ‘social dancing’. </a:t>
            </a:r>
            <a:br>
              <a:rPr lang="en-GB" dirty="0" smtClean="0"/>
            </a:br>
            <a:r>
              <a:rPr lang="en-GB" dirty="0" smtClean="0"/>
              <a:t>Specialist Dance styles such as Charleston made their </a:t>
            </a:r>
            <a:br>
              <a:rPr lang="en-GB" dirty="0" smtClean="0"/>
            </a:br>
            <a:r>
              <a:rPr lang="en-GB" dirty="0" smtClean="0"/>
              <a:t>appearance, starting off at affluent Society parties.</a:t>
            </a:r>
          </a:p>
          <a:p>
            <a:pPr marL="177800" indent="-177800">
              <a:spcBef>
                <a:spcPct val="50000"/>
              </a:spcBef>
              <a:buFontTx/>
              <a:buChar char="•"/>
            </a:pPr>
            <a:r>
              <a:rPr lang="en-GB" dirty="0" smtClean="0"/>
              <a:t>Jazz also spread to California and then Chicago, which became </a:t>
            </a:r>
            <a:br>
              <a:rPr lang="en-GB" dirty="0" smtClean="0"/>
            </a:br>
            <a:r>
              <a:rPr lang="en-GB" dirty="0" smtClean="0"/>
              <a:t>the hot bed for the Dixie sound. Sadly, it had a reputation for its </a:t>
            </a:r>
            <a:br>
              <a:rPr lang="en-GB" dirty="0" smtClean="0"/>
            </a:br>
            <a:r>
              <a:rPr lang="en-GB" dirty="0" smtClean="0"/>
              <a:t>criminal gangs and lack of restrictions but this was short lived: </a:t>
            </a:r>
            <a:br>
              <a:rPr lang="en-GB" dirty="0" smtClean="0"/>
            </a:br>
            <a:r>
              <a:rPr lang="en-GB" dirty="0" smtClean="0"/>
              <a:t>new laws in 1928 changed all that, sweeping the dance halls </a:t>
            </a:r>
            <a:br>
              <a:rPr lang="en-GB" dirty="0" smtClean="0"/>
            </a:br>
            <a:r>
              <a:rPr lang="en-GB" dirty="0" smtClean="0"/>
              <a:t>away and prohibiting the playing of Jazz Music.</a:t>
            </a:r>
          </a:p>
        </p:txBody>
      </p:sp>
      <p:pic>
        <p:nvPicPr>
          <p:cNvPr id="6" name="Picture 3"/>
          <p:cNvPicPr>
            <a:picLocks noChangeAspect="1" noChangeArrowheads="1"/>
          </p:cNvPicPr>
          <p:nvPr/>
        </p:nvPicPr>
        <p:blipFill>
          <a:blip r:embed="rId2" cstate="print"/>
          <a:srcRect/>
          <a:stretch>
            <a:fillRect/>
          </a:stretch>
        </p:blipFill>
        <p:spPr bwMode="auto">
          <a:xfrm>
            <a:off x="5727949" y="3647990"/>
            <a:ext cx="2794969" cy="1891284"/>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5727950" y="1718129"/>
            <a:ext cx="2794969" cy="1719942"/>
          </a:xfrm>
          <a:prstGeom prst="rect">
            <a:avLst/>
          </a:prstGeom>
          <a:noFill/>
          <a:ln w="9525">
            <a:noFill/>
            <a:miter lim="800000"/>
            <a:headEnd/>
            <a:tailEnd/>
          </a:ln>
        </p:spPr>
      </p:pic>
    </p:spTree>
    <p:extLst>
      <p:ext uri="{BB962C8B-B14F-4D97-AF65-F5344CB8AC3E}">
        <p14:creationId xmlns:p14="http://schemas.microsoft.com/office/powerpoint/2010/main" val="170064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The Big Apple!</a:t>
            </a:r>
            <a:endParaRPr lang="en-US" dirty="0"/>
          </a:p>
        </p:txBody>
      </p:sp>
      <p:sp>
        <p:nvSpPr>
          <p:cNvPr id="3" name="Content Placeholder 2"/>
          <p:cNvSpPr>
            <a:spLocks noGrp="1"/>
          </p:cNvSpPr>
          <p:nvPr>
            <p:ph idx="1"/>
          </p:nvPr>
        </p:nvSpPr>
        <p:spPr>
          <a:xfrm>
            <a:off x="741578" y="1600201"/>
            <a:ext cx="5699136" cy="2781300"/>
          </a:xfrm>
        </p:spPr>
        <p:txBody>
          <a:bodyPr/>
          <a:lstStyle/>
          <a:p>
            <a:pPr marL="177800" indent="-177800">
              <a:spcBef>
                <a:spcPct val="50000"/>
              </a:spcBef>
              <a:buFontTx/>
              <a:buChar char="•"/>
            </a:pPr>
            <a:r>
              <a:rPr lang="en-GB" dirty="0" smtClean="0"/>
              <a:t>Due to the Jazz ban in Chicago, Musicians moved to the hot pot big Apple of New York! There, they played in places such as The Cotton Club, the biggest club in Harlem, where Tap and Chorus Line dancing were featured, too. </a:t>
            </a:r>
          </a:p>
          <a:p>
            <a:pPr marL="176213" indent="-176213">
              <a:buFont typeface="Arial" pitchFamily="34" charset="0"/>
              <a:buChar char="•"/>
            </a:pPr>
            <a:r>
              <a:rPr lang="en-GB" dirty="0" smtClean="0"/>
              <a:t>The term ‘Swing’ was coined in the 1930’s when ‘Big Bands’ dominated the Music scene whose sound appealed to the Youth culture of the time, who had the disposable income to attend large dance hall events where couples would do the Jive.</a:t>
            </a:r>
          </a:p>
          <a:p>
            <a:pPr marL="176213" indent="-176213">
              <a:buFont typeface="Arial" pitchFamily="34" charset="0"/>
              <a:buChar char="•"/>
            </a:pPr>
            <a:r>
              <a:rPr lang="en-GB" dirty="0" smtClean="0"/>
              <a:t>Black Musicians were allowed to play in Dance Halls but they had to go through the back door.  At the end of those gigs many Musicians would go to the hip joints and hot houses, jamming all night!</a:t>
            </a:r>
          </a:p>
          <a:p>
            <a:pPr marL="176213" indent="-176213">
              <a:buFont typeface="Arial" pitchFamily="34" charset="0"/>
              <a:buChar char="•"/>
            </a:pPr>
            <a:r>
              <a:rPr lang="en-GB" dirty="0" smtClean="0"/>
              <a:t>The Music would be much harder, faster and a lot madder! This sparked off dance styles such as The Jitterbug (also known as Lindy Hop). In addition, individual Dancers were huge here, tapping out rhythms and being an important part of the night.</a:t>
            </a:r>
          </a:p>
          <a:p>
            <a:pPr marL="176213" indent="-176213">
              <a:buFont typeface="Arial" pitchFamily="34" charset="0"/>
              <a:buChar char="•"/>
            </a:pPr>
            <a:endParaRPr lang="en-GB" dirty="0" smtClean="0"/>
          </a:p>
        </p:txBody>
      </p:sp>
      <p:pic>
        <p:nvPicPr>
          <p:cNvPr id="4" name="Picture 2"/>
          <p:cNvPicPr>
            <a:picLocks noChangeAspect="1" noChangeArrowheads="1"/>
          </p:cNvPicPr>
          <p:nvPr/>
        </p:nvPicPr>
        <p:blipFill>
          <a:blip r:embed="rId2" cstate="print"/>
          <a:srcRect/>
          <a:stretch>
            <a:fillRect/>
          </a:stretch>
        </p:blipFill>
        <p:spPr bwMode="auto">
          <a:xfrm>
            <a:off x="1004650" y="4608736"/>
            <a:ext cx="2304256" cy="1567339"/>
          </a:xfrm>
          <a:prstGeom prst="rect">
            <a:avLst/>
          </a:prstGeom>
          <a:noFill/>
          <a:ln w="9525">
            <a:noFill/>
            <a:miter lim="800000"/>
            <a:headEnd/>
            <a:tailEnd/>
          </a:ln>
        </p:spPr>
      </p:pic>
      <p:pic>
        <p:nvPicPr>
          <p:cNvPr id="5" name="Picture 7" descr="http://upload.wikimedia.org/wikipedia/commons/e/e7/Jitterbug_dancers_NYWTS.jpg"/>
          <p:cNvPicPr>
            <a:picLocks noChangeAspect="1" noChangeArrowheads="1"/>
          </p:cNvPicPr>
          <p:nvPr/>
        </p:nvPicPr>
        <p:blipFill>
          <a:blip r:embed="rId3" cstate="print"/>
          <a:srcRect/>
          <a:stretch>
            <a:fillRect/>
          </a:stretch>
        </p:blipFill>
        <p:spPr bwMode="auto">
          <a:xfrm>
            <a:off x="3597752" y="4523206"/>
            <a:ext cx="2380322" cy="1732735"/>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6581203" y="1642513"/>
            <a:ext cx="2105597" cy="2738988"/>
          </a:xfrm>
          <a:prstGeom prst="rect">
            <a:avLst/>
          </a:prstGeom>
          <a:noFill/>
          <a:ln w="9525">
            <a:noFill/>
            <a:miter lim="800000"/>
            <a:headEnd/>
            <a:tailEnd/>
          </a:ln>
        </p:spPr>
      </p:pic>
    </p:spTree>
    <p:extLst>
      <p:ext uri="{BB962C8B-B14F-4D97-AF65-F5344CB8AC3E}">
        <p14:creationId xmlns:p14="http://schemas.microsoft.com/office/powerpoint/2010/main" val="224081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From Be-Bop to Mambo</a:t>
            </a:r>
            <a:endParaRPr lang="en-US" dirty="0"/>
          </a:p>
        </p:txBody>
      </p:sp>
      <p:sp>
        <p:nvSpPr>
          <p:cNvPr id="3" name="Content Placeholder 2"/>
          <p:cNvSpPr>
            <a:spLocks noGrp="1"/>
          </p:cNvSpPr>
          <p:nvPr>
            <p:ph idx="1"/>
          </p:nvPr>
        </p:nvSpPr>
        <p:spPr>
          <a:xfrm>
            <a:off x="4415506" y="2012043"/>
            <a:ext cx="4147923" cy="2940957"/>
          </a:xfrm>
        </p:spPr>
        <p:txBody>
          <a:bodyPr>
            <a:normAutofit/>
          </a:bodyPr>
          <a:lstStyle/>
          <a:p>
            <a:pPr marL="177800" indent="-177800">
              <a:spcBef>
                <a:spcPct val="50000"/>
              </a:spcBef>
              <a:buFontTx/>
              <a:buChar char="•"/>
            </a:pPr>
            <a:r>
              <a:rPr lang="en-GB" dirty="0" smtClean="0"/>
              <a:t>After World War 2, younger players felt that Swing had been exhausted. These youngsters developed a new sound of Jazz known as Be-Bop; fresh, complex and a lot ‘harder edged’ than Swing. </a:t>
            </a:r>
            <a:endParaRPr lang="en-GB" dirty="0"/>
          </a:p>
          <a:p>
            <a:pPr marL="177800" indent="-177800">
              <a:spcBef>
                <a:spcPct val="50000"/>
              </a:spcBef>
              <a:buFontTx/>
              <a:buChar char="•"/>
            </a:pPr>
            <a:r>
              <a:rPr lang="en-GB" dirty="0" smtClean="0"/>
              <a:t>At the same time, as Musicians toured the world, they were exposed to new cultures and rhythms from across the world. Brazil provided some hot, new rhythms which lent themselves to be fused with Jazz, giving birth to the </a:t>
            </a:r>
            <a:r>
              <a:rPr lang="en-GB" dirty="0" err="1" smtClean="0"/>
              <a:t>Bossa</a:t>
            </a:r>
            <a:r>
              <a:rPr lang="en-GB" dirty="0" smtClean="0"/>
              <a:t> Nova. </a:t>
            </a:r>
            <a:br>
              <a:rPr lang="en-GB" dirty="0" smtClean="0"/>
            </a:br>
            <a:endParaRPr lang="en-GB" sz="800" dirty="0" smtClean="0"/>
          </a:p>
          <a:p>
            <a:pPr marL="179388" indent="-179388">
              <a:buFont typeface="Arial" pitchFamily="34" charset="0"/>
              <a:buChar char="•"/>
            </a:pPr>
            <a:r>
              <a:rPr lang="en-GB" dirty="0" smtClean="0"/>
              <a:t>With Latin Americans coming to America, Porto Ricans, Venezuelans and Cubans created their own rhythms. The fusion of Swing and Cuban music produced a new sensational dance: </a:t>
            </a:r>
            <a:br>
              <a:rPr lang="en-GB" dirty="0" smtClean="0"/>
            </a:br>
            <a:r>
              <a:rPr lang="en-GB" dirty="0" smtClean="0"/>
              <a:t>The Mambo!</a:t>
            </a:r>
          </a:p>
        </p:txBody>
      </p:sp>
      <p:pic>
        <p:nvPicPr>
          <p:cNvPr id="4" name="Picture 4" descr="http://marcmyers.typepad.com/.a/6a00e008dca1f08834012875ba80e6970c-250wi"/>
          <p:cNvPicPr>
            <a:picLocks noChangeAspect="1" noChangeArrowheads="1"/>
          </p:cNvPicPr>
          <p:nvPr/>
        </p:nvPicPr>
        <p:blipFill>
          <a:blip r:embed="rId2" cstate="print"/>
          <a:srcRect/>
          <a:stretch>
            <a:fillRect/>
          </a:stretch>
        </p:blipFill>
        <p:spPr bwMode="auto">
          <a:xfrm>
            <a:off x="741578" y="1899558"/>
            <a:ext cx="3456384" cy="3262826"/>
          </a:xfrm>
          <a:prstGeom prst="rect">
            <a:avLst/>
          </a:prstGeom>
          <a:noFill/>
        </p:spPr>
      </p:pic>
    </p:spTree>
    <p:extLst>
      <p:ext uri="{BB962C8B-B14F-4D97-AF65-F5344CB8AC3E}">
        <p14:creationId xmlns:p14="http://schemas.microsoft.com/office/powerpoint/2010/main" val="124683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When Jazz met Soul … We got the Funk!</a:t>
            </a:r>
            <a:endParaRPr lang="en-US" dirty="0"/>
          </a:p>
        </p:txBody>
      </p:sp>
      <p:sp>
        <p:nvSpPr>
          <p:cNvPr id="3" name="Content Placeholder 2"/>
          <p:cNvSpPr>
            <a:spLocks noGrp="1"/>
          </p:cNvSpPr>
          <p:nvPr>
            <p:ph idx="1"/>
          </p:nvPr>
        </p:nvSpPr>
        <p:spPr>
          <a:xfrm>
            <a:off x="777862" y="2217058"/>
            <a:ext cx="3775993" cy="2754085"/>
          </a:xfrm>
        </p:spPr>
        <p:txBody>
          <a:bodyPr>
            <a:normAutofit/>
          </a:bodyPr>
          <a:lstStyle/>
          <a:p>
            <a:pPr marL="177800" indent="-177800">
              <a:spcBef>
                <a:spcPct val="50000"/>
              </a:spcBef>
              <a:buFontTx/>
              <a:buChar char="•"/>
            </a:pPr>
            <a:r>
              <a:rPr lang="en-GB" dirty="0" smtClean="0"/>
              <a:t>While some of the world was Jazz mad, Philadelphia and Detroit found their Soul and what happened when Jazz met Soul?  We got the Funk</a:t>
            </a:r>
          </a:p>
          <a:p>
            <a:pPr marL="177800" indent="-177800">
              <a:spcBef>
                <a:spcPct val="50000"/>
              </a:spcBef>
              <a:buFontTx/>
              <a:buChar char="•"/>
            </a:pPr>
            <a:r>
              <a:rPr lang="en-GB" dirty="0" smtClean="0"/>
              <a:t>Complex, interlocking, syncopated rhythms characterised by a slapping bass and hard edged guitar riffs.</a:t>
            </a:r>
            <a:endParaRPr lang="en-GB" dirty="0"/>
          </a:p>
          <a:p>
            <a:pPr marL="177800" indent="-177800">
              <a:spcBef>
                <a:spcPct val="50000"/>
              </a:spcBef>
              <a:buFontTx/>
              <a:buChar char="•"/>
            </a:pPr>
            <a:r>
              <a:rPr lang="en-GB" dirty="0" smtClean="0"/>
              <a:t>Legends such as James Brown and Otis Redding were hugely successful Superstars leading bands made up of Musicians who – like them – had grown up around the legacy of the Jazz Age.</a:t>
            </a:r>
          </a:p>
          <a:p>
            <a:pPr marL="177800" indent="-177800">
              <a:spcBef>
                <a:spcPct val="50000"/>
              </a:spcBef>
              <a:buFontTx/>
              <a:buChar char="•"/>
            </a:pPr>
            <a:r>
              <a:rPr lang="en-GB" dirty="0" smtClean="0"/>
              <a:t>Backing Singers of these Artists would create simple Dance sequences which would be copied by the Audience.</a:t>
            </a:r>
          </a:p>
        </p:txBody>
      </p:sp>
      <p:pic>
        <p:nvPicPr>
          <p:cNvPr id="4" name="Picture 5"/>
          <p:cNvPicPr>
            <a:picLocks noChangeAspect="1" noChangeArrowheads="1"/>
          </p:cNvPicPr>
          <p:nvPr/>
        </p:nvPicPr>
        <p:blipFill>
          <a:blip r:embed="rId2" cstate="print"/>
          <a:srcRect/>
          <a:stretch>
            <a:fillRect/>
          </a:stretch>
        </p:blipFill>
        <p:spPr bwMode="auto">
          <a:xfrm>
            <a:off x="4830708" y="1515379"/>
            <a:ext cx="3384376" cy="4280634"/>
          </a:xfrm>
          <a:prstGeom prst="rect">
            <a:avLst/>
          </a:prstGeom>
          <a:noFill/>
          <a:ln w="9525">
            <a:noFill/>
            <a:miter lim="800000"/>
            <a:headEnd/>
            <a:tailEnd/>
          </a:ln>
        </p:spPr>
      </p:pic>
    </p:spTree>
    <p:extLst>
      <p:ext uri="{BB962C8B-B14F-4D97-AF65-F5344CB8AC3E}">
        <p14:creationId xmlns:p14="http://schemas.microsoft.com/office/powerpoint/2010/main" val="119792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err="1" smtClean="0"/>
              <a:t>D.i.s.c.o</a:t>
            </a:r>
            <a:r>
              <a:rPr lang="en-GB" sz="3200" b="1" dirty="0" smtClean="0"/>
              <a:t>. Break &amp; Street </a:t>
            </a:r>
            <a:br>
              <a:rPr lang="en-GB" sz="3200" b="1" dirty="0" smtClean="0"/>
            </a:br>
            <a:r>
              <a:rPr lang="en-GB" sz="3200" b="1" dirty="0" smtClean="0"/>
              <a:t>….the original Version!</a:t>
            </a:r>
            <a:endParaRPr lang="en-US" dirty="0"/>
          </a:p>
        </p:txBody>
      </p:sp>
      <p:sp>
        <p:nvSpPr>
          <p:cNvPr id="3" name="Content Placeholder 2"/>
          <p:cNvSpPr>
            <a:spLocks noGrp="1"/>
          </p:cNvSpPr>
          <p:nvPr>
            <p:ph idx="1"/>
          </p:nvPr>
        </p:nvSpPr>
        <p:spPr>
          <a:xfrm>
            <a:off x="741578" y="2035629"/>
            <a:ext cx="4728493" cy="3643085"/>
          </a:xfrm>
        </p:spPr>
        <p:txBody>
          <a:bodyPr>
            <a:noAutofit/>
          </a:bodyPr>
          <a:lstStyle/>
          <a:p>
            <a:pPr marL="179388" indent="-179388">
              <a:buFont typeface="Arial" pitchFamily="34" charset="0"/>
              <a:buChar char="•"/>
            </a:pPr>
            <a:r>
              <a:rPr lang="en-GB" dirty="0"/>
              <a:t>As Soul evolved into Disco, Dance had a huge surge in popularity, with competitions being the order of any self respecting club. </a:t>
            </a:r>
          </a:p>
          <a:p>
            <a:pPr marL="179388" indent="-179388">
              <a:buFont typeface="Arial" pitchFamily="34" charset="0"/>
              <a:buChar char="•"/>
            </a:pPr>
            <a:r>
              <a:rPr lang="en-GB" dirty="0" smtClean="0"/>
              <a:t>In </a:t>
            </a:r>
            <a:r>
              <a:rPr lang="en-GB" dirty="0"/>
              <a:t>these Disco clubs, trained Dancers from Chorus Lines of theatrical productions would mix with Kids who were into Music and who created their own </a:t>
            </a:r>
            <a:r>
              <a:rPr lang="en-GB" dirty="0" smtClean="0"/>
              <a:t>moves.</a:t>
            </a:r>
          </a:p>
          <a:p>
            <a:pPr marL="179388" indent="-179388">
              <a:buFont typeface="Arial" pitchFamily="34" charset="0"/>
              <a:buChar char="•"/>
            </a:pPr>
            <a:r>
              <a:rPr lang="en-GB" dirty="0" smtClean="0"/>
              <a:t>Those </a:t>
            </a:r>
            <a:r>
              <a:rPr lang="en-GB" dirty="0"/>
              <a:t>Kids were known as Street Dancers, as they were not trained yet highly talented, developing their Dance skills in their bedrooms, friends’ houses and on street corners. </a:t>
            </a:r>
            <a:endParaRPr lang="en-GB" dirty="0" smtClean="0"/>
          </a:p>
          <a:p>
            <a:pPr marL="179388" indent="-179388">
              <a:buFont typeface="Arial" pitchFamily="34" charset="0"/>
              <a:buChar char="•"/>
            </a:pPr>
            <a:r>
              <a:rPr lang="en-US" dirty="0" smtClean="0"/>
              <a:t>Electro </a:t>
            </a:r>
            <a:r>
              <a:rPr lang="en-US" dirty="0"/>
              <a:t>Music reared its head around 1982/83 from America. Locking &amp; Popping and the Electric </a:t>
            </a:r>
            <a:r>
              <a:rPr lang="en-US" dirty="0" err="1"/>
              <a:t>Boogaloo</a:t>
            </a:r>
            <a:r>
              <a:rPr lang="en-US" dirty="0"/>
              <a:t> appeared. Then, as the Music moved to Hip Hop, Break Dance was the order of the day, re-using floor moves that originated in the </a:t>
            </a:r>
            <a:r>
              <a:rPr lang="en-US" dirty="0" smtClean="0"/>
              <a:t>1930s.</a:t>
            </a:r>
          </a:p>
          <a:p>
            <a:pPr marL="179388" indent="-179388">
              <a:buFont typeface="Arial" pitchFamily="34" charset="0"/>
              <a:buChar char="•"/>
            </a:pPr>
            <a:r>
              <a:rPr lang="en-GB" dirty="0" smtClean="0"/>
              <a:t>Since </a:t>
            </a:r>
            <a:r>
              <a:rPr lang="en-GB" dirty="0"/>
              <a:t>then, things have come full circle. Modern day House, Garage and Drum &amp; Bass Dancers use simplified versions of original Jazz, Soul and Funk Dance Footwork.  Today’s Street Dance uses the Locking &amp; Popping elements of the 1980s and is mixed with the acrobatic/gymnastic tricks  originally used in the 1930s and re-created for 1980’s Break Dance. </a:t>
            </a:r>
          </a:p>
          <a:p>
            <a:pPr marL="179388" indent="-179388">
              <a:buFont typeface="Arial" pitchFamily="34" charset="0"/>
              <a:buChar char="•"/>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717311" y="1365349"/>
            <a:ext cx="2736304" cy="124973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717311" y="2752150"/>
            <a:ext cx="2736304" cy="3319451"/>
          </a:xfrm>
          <a:prstGeom prst="rect">
            <a:avLst/>
          </a:prstGeom>
          <a:noFill/>
          <a:ln w="9525">
            <a:noFill/>
            <a:miter lim="800000"/>
            <a:headEnd/>
            <a:tailEnd/>
          </a:ln>
        </p:spPr>
      </p:pic>
    </p:spTree>
    <p:extLst>
      <p:ext uri="{BB962C8B-B14F-4D97-AF65-F5344CB8AC3E}">
        <p14:creationId xmlns:p14="http://schemas.microsoft.com/office/powerpoint/2010/main" val="406750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TotalTime>
  <Words>1490</Words>
  <Application>Microsoft Macintosh PowerPoint</Application>
  <PresentationFormat>On-screen Show (4:3)</PresentationFormat>
  <Paragraphs>70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What is Carnival?</vt:lpstr>
      <vt:lpstr>Carnival:  from Africa to the Caribbean and to the UK</vt:lpstr>
      <vt:lpstr>Carnival Music</vt:lpstr>
      <vt:lpstr>Origins of Jazz Dance</vt:lpstr>
      <vt:lpstr>The Big Apple!</vt:lpstr>
      <vt:lpstr>From Be-Bop to Mambo</vt:lpstr>
      <vt:lpstr>When Jazz met Soul … We got the Funk!</vt:lpstr>
      <vt:lpstr>D.i.s.c.o. Break &amp; Street  ….the original Version!</vt:lpstr>
      <vt:lpstr>UK Street-Fusion Jazz Dance</vt:lpstr>
      <vt:lpstr>UK Street-Fusion Jazz Dance</vt:lpstr>
      <vt:lpstr>Street Jazz at the Carnival</vt:lpstr>
      <vt:lpstr>Street Jazz at the Carnival</vt:lpstr>
    </vt:vector>
  </TitlesOfParts>
  <Company>Francesca Tortora | Graphic Designer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Tortora</dc:creator>
  <cp:lastModifiedBy>Francesca Tortora</cp:lastModifiedBy>
  <cp:revision>83</cp:revision>
  <dcterms:created xsi:type="dcterms:W3CDTF">2013-04-15T09:21:33Z</dcterms:created>
  <dcterms:modified xsi:type="dcterms:W3CDTF">2013-04-15T10:57:22Z</dcterms:modified>
</cp:coreProperties>
</file>